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24"/>
  </p:notesMasterIdLst>
  <p:sldIdLst>
    <p:sldId id="256" r:id="rId2"/>
    <p:sldId id="294" r:id="rId3"/>
    <p:sldId id="295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293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柯 雅心" initials="柯" lastIdx="2" clrIdx="0">
    <p:extLst>
      <p:ext uri="{19B8F6BF-5375-455C-9EA6-DF929625EA0E}">
        <p15:presenceInfo xmlns:p15="http://schemas.microsoft.com/office/powerpoint/2012/main" userId="92cf7aa04da3779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1C50"/>
    <a:srgbClr val="C42772"/>
    <a:srgbClr val="971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225" autoAdjust="0"/>
    <p:restoredTop sz="93356" autoAdjust="0"/>
  </p:normalViewPr>
  <p:slideViewPr>
    <p:cSldViewPr snapToGrid="0">
      <p:cViewPr varScale="1">
        <p:scale>
          <a:sx n="118" d="100"/>
          <a:sy n="118" d="100"/>
        </p:scale>
        <p:origin x="3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6B521D-DBAA-43D9-9072-84B706BE836A}" type="datetimeFigureOut">
              <a:rPr lang="zh-CN" altLang="en-US" smtClean="0"/>
              <a:t>2025/4/23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839FD7-10F0-4285-9007-02347AB7E00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8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B60FE-B781-4378-944C-D3B04E735F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6452D-1DEE-400F-96B9-B09E09F8B6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62293A-C2C5-4BB9-A883-E6B9BF066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326C69-B41F-DE4C-831A-D8424F807BE8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940F7-7498-4BFB-AFB3-C0AF839F8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3C8B3-F993-4332-B46A-9B00F95A7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538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A3A8E-5D00-4FC3-AC24-F4EBA716D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6614DB-70F3-4FA6-A222-BBC788506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2D2868-7024-46FA-8F04-85EA4BD76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C9FC8-DFFA-D24D-A5EF-CA258F7770D1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B2254-EA95-432A-AB45-8615B85E0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9808E-3A5B-4873-A3F7-6A8F13AE9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495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D243C6-D4B0-4218-BBF1-EA913BD539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FF55F7-6510-4623-B031-315D254625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2C37F-CC0D-45C2-9AD0-A713A0DDD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24FFC3-274A-3F42-ACCA-D9B8A3B526D5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19251-BDA5-4367-8ACF-B73123513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A4F6C-5043-4B18-A1CE-B3627D1E0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0198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52603-B35A-4F07-94B0-8AD1ED54F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8E366-A888-4E64-984F-C5039D212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801A1-2715-4191-91FA-567883D16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3F249-BCCB-264D-B79F-54FC0AE338E6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DF77C-62EB-44C1-8942-D5A5DF2BE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9B3688-A521-453D-B727-A1E0956BD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1964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ED055-ED93-447F-9628-CAD56D0FE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6E171-6D64-4867-A877-867325F344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95460-E60B-464E-AF4E-791B62747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58BB3E-A6F4-1C4A-9F3A-D1DAE292F78C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B7008-458B-4521-A32F-32DD65BD9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1E32E-4C89-4BEF-8EC3-D6E3B2A63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7965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B88EC-C586-4D0F-AEA7-84F544345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1E2E4-E2A7-4D70-A553-241D998217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94E4DE-ECD2-4133-981F-855ADC140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157344-27F4-47C6-B3F5-27B159370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8810C-070C-154B-89F1-BE01C97A055E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FD620-D6BD-4C77-940B-AE9F61D1C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97AE4-29A3-438F-8EF2-B938BEC5E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580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F5B88-4B36-4E33-9B19-4E8D4AF00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AFC41E-A8B4-4A62-9D56-2A414441E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F84A1C-B690-44BE-80D6-92141EDD2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B3F662-203C-4C20-9585-7B4369FE0B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5897E4-D7EB-4A22-B0D7-DBFBAC38B1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9E2C6F-8AAD-48B6-AB18-BA57B797E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A9C1C-1D56-CD44-9054-E837D0D78C1E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227110-7CA8-4B05-A133-EDD06C612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792743-316F-4388-AA91-1AF883943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97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1DD60-260E-49DC-8091-1B9D777A9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E24339-34C4-4C0A-BC8A-1EE405BC9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E52F-874B-E945-BA0F-C6DF982FC1FF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D35FB-7315-4603-8388-2EF085721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524924-7ABB-4D96-9737-CE1ADC0E6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752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364B64-033D-45D3-86F9-6EABFD21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58CEE6-F26E-8646-A0B2-2DD122CBF1F6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E673F4-2AD0-4362-A7E5-390B0AFD5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A7884-93DA-4F12-83A0-8553A043F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79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CE21C-A920-41B1-807D-7BFCCFBEE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5243A-20B0-4A08-A996-C12E4B753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08AAD3-5D8A-4E47-A380-3F883B961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8E3FA6-52C8-452D-8A87-3E698D4DA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674A5A-79DC-264C-8936-9EB0440990D8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2D58BE-B10A-4F7D-99E3-4CDB14138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35C5A-2E0F-44B5-8DDD-52917A274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891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28782-85AB-408E-9AF8-07C97FECA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D16AA5-A0B5-473C-BAE2-E30D9E1CDC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CB4CA1-13DF-467A-95E9-AC101019B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3D255D-BCC1-4873-AB95-28FE0AD32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A183F-801F-D441-8BF0-5CF91C8E5B88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E35F2-5F6C-4D66-B93D-6305A8B1C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6B9EFF-BDB9-4404-835D-A306334C9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0954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376AC0-494D-4D6E-BD1A-E98E0722B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F037DE-441D-41E1-8FF4-732CD25A1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8DB3D9-A235-43FB-9520-EA122A62EF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15F671-E5E7-AD47-ACB6-BBD819737037}" type="datetime1">
              <a:rPr lang="en-HK" altLang="zh-CN" smtClean="0"/>
              <a:t>23/4/2025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A2C8B-2C07-4C5A-A6F8-5B8362DBD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586AA2-29F1-442C-A419-5C4CD820C3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9462D-D873-47C0-B287-693A0FDAC09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8959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ata Engineering - Napa Analytics">
            <a:extLst>
              <a:ext uri="{FF2B5EF4-FFF2-40B4-BE49-F238E27FC236}">
                <a16:creationId xmlns:a16="http://schemas.microsoft.com/office/drawing/2014/main" id="{74AAECEA-EF0E-1849-93C8-252DCFA953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7230"/>
            <a:ext cx="6236380" cy="2235515"/>
          </a:xfrm>
          <a:prstGeom prst="rect">
            <a:avLst/>
          </a:prstGeom>
          <a:noFill/>
          <a:scene3d>
            <a:camera prst="perspectiveFront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324D2E-C270-4409-ABCA-86CF844AB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276" y="2195418"/>
            <a:ext cx="10707149" cy="24671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5300" b="1" dirty="0">
                <a:latin typeface="Calibri" panose="020F0502020204030204" pitchFamily="34" charset="0"/>
                <a:cs typeface="Calibri" panose="020F0502020204030204" pitchFamily="34" charset="0"/>
              </a:rPr>
              <a:t>Lecture 12: </a:t>
            </a:r>
            <a:br>
              <a:rPr lang="en-US" altLang="zh-CN" sz="5300" b="1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altLang="zh-CN" sz="5300" b="1" dirty="0">
                <a:latin typeface="Calibri" panose="020F0502020204030204" pitchFamily="34" charset="0"/>
                <a:cs typeface="Calibri" panose="020F0502020204030204" pitchFamily="34" charset="0"/>
              </a:rPr>
              <a:t>Exercises</a:t>
            </a:r>
            <a:endParaRPr lang="en-US" altLang="zh-CN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AF844A-ADBA-4BC6-995F-9F32D8714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4851" y="5136778"/>
            <a:ext cx="9144000" cy="1655762"/>
          </a:xfrm>
        </p:spPr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CS5481 Data Engineering</a:t>
            </a:r>
          </a:p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Instructor: Yifan Zhang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Right Triangle 3">
            <a:extLst>
              <a:ext uri="{FF2B5EF4-FFF2-40B4-BE49-F238E27FC236}">
                <a16:creationId xmlns:a16="http://schemas.microsoft.com/office/drawing/2014/main" id="{4927037D-C43C-4544-AD31-63C241FD2AF4}"/>
              </a:ext>
            </a:extLst>
          </p:cNvPr>
          <p:cNvSpPr/>
          <p:nvPr/>
        </p:nvSpPr>
        <p:spPr>
          <a:xfrm>
            <a:off x="0" y="5318620"/>
            <a:ext cx="12113703" cy="1539380"/>
          </a:xfrm>
          <a:prstGeom prst="rtTriangle">
            <a:avLst/>
          </a:prstGeom>
          <a:gradFill flip="none" rotWithShape="1">
            <a:gsLst>
              <a:gs pos="0">
                <a:srgbClr val="97195B">
                  <a:shade val="30000"/>
                  <a:satMod val="115000"/>
                </a:srgbClr>
              </a:gs>
              <a:gs pos="50000">
                <a:srgbClr val="97195B">
                  <a:shade val="67500"/>
                  <a:satMod val="115000"/>
                </a:srgbClr>
              </a:gs>
              <a:gs pos="100000">
                <a:srgbClr val="97195B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751C5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Picture 4" descr="Logo of City University of Hong Kong .svg">
            <a:extLst>
              <a:ext uri="{FF2B5EF4-FFF2-40B4-BE49-F238E27FC236}">
                <a16:creationId xmlns:a16="http://schemas.microsoft.com/office/drawing/2014/main" id="{528E3A97-A838-403D-82D0-0F5583123E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7920" y="83698"/>
            <a:ext cx="1996440" cy="1263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3845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D5E73-2EAF-DCB7-E547-ED6B4F7E4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3FDD496-1347-3534-232D-0935E51B72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62878"/>
            <a:ext cx="9793420" cy="517603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E54803-E221-DF02-C22D-257E28E94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2756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CF26D-0977-77A6-EF29-A0C839CE0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DA10A37-B107-DA84-4808-14A673BF2E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61" y="1401879"/>
            <a:ext cx="9662925" cy="484280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037EE2-14A3-631F-971B-1532C0B9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6018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ABF71-6206-B016-BDC9-1470958C8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325563"/>
          </a:xfrm>
        </p:spPr>
        <p:txBody>
          <a:bodyPr/>
          <a:lstStyle/>
          <a:p>
            <a:r>
              <a:rPr lang="en-US" dirty="0"/>
              <a:t>Regular Expressions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810F8CB-84D7-3451-21BA-6D24947079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19" y="1209706"/>
            <a:ext cx="8082569" cy="530269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5D5BF-493D-198A-2533-C30AEFC06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30987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053652-D913-574E-FA50-B039702F2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468"/>
            <a:ext cx="10515600" cy="1325563"/>
          </a:xfrm>
        </p:spPr>
        <p:txBody>
          <a:bodyPr/>
          <a:lstStyle/>
          <a:p>
            <a:r>
              <a:rPr lang="en-US" dirty="0"/>
              <a:t>Regular Expressions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ED20BCC-F6F5-6BC1-88E1-9622B78CCE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395" y="1047048"/>
            <a:ext cx="8028524" cy="558792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C3948F-6E02-C329-45D2-7742BE243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7932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DF104-2001-4A46-3595-D3E4D66C5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pic>
        <p:nvPicPr>
          <p:cNvPr id="6" name="Content Placeholder 5" descr="A screenshot of a chat&#10;&#10;AI-generated content may be incorrect.">
            <a:extLst>
              <a:ext uri="{FF2B5EF4-FFF2-40B4-BE49-F238E27FC236}">
                <a16:creationId xmlns:a16="http://schemas.microsoft.com/office/drawing/2014/main" id="{28B7355F-95C1-6922-84F9-C15BDFE1A3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919" y="1825625"/>
            <a:ext cx="10392161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638163-7F46-9C1E-BE00-972EB0113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8087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7BC27-4EE2-6C18-42FC-77C4A64BB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Regular Expressions</a:t>
            </a:r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E571C16-0C5D-FA19-0D01-BF782663DB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853" y="1018159"/>
            <a:ext cx="8474927" cy="570331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90ACF-F715-1CA1-510E-72C8026DA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905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EEA4E-FBEE-10DC-769D-C95C5015B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</a:t>
            </a:r>
          </a:p>
        </p:txBody>
      </p:sp>
      <p:pic>
        <p:nvPicPr>
          <p:cNvPr id="6" name="Content Placeholder 5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7559D205-271B-B47C-5001-1D1348E2BD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65054"/>
            <a:ext cx="10515600" cy="347247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BB1372-12BA-82AC-F4E0-108E961A2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1244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5CAB9-FE42-1BDF-5691-F6CE8D28B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Regular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8051D8-DEB6-5748-5991-AA20943DB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the meaning of the following regular expression?</a:t>
            </a:r>
          </a:p>
          <a:p>
            <a:r>
              <a:rPr lang="en-HK" dirty="0">
                <a:effectLst/>
              </a:rPr>
              <a:t>^([a-zA-Z0-9_\-\.]+)@([a-zA-Z0-9_\-\.]+)\.([a-</a:t>
            </a:r>
            <a:r>
              <a:rPr lang="en-HK" dirty="0" err="1">
                <a:effectLst/>
              </a:rPr>
              <a:t>zA</a:t>
            </a:r>
            <a:r>
              <a:rPr lang="en-HK" dirty="0">
                <a:effectLst/>
              </a:rPr>
              <a:t>-Z]{2,5})$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F07AB5-28DC-8D54-2624-F54C6D748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564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9F0F2-6686-BF0E-33A0-BAD4487D3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Dynamic Hashing</a:t>
            </a:r>
          </a:p>
        </p:txBody>
      </p:sp>
      <p:pic>
        <p:nvPicPr>
          <p:cNvPr id="6" name="Content Placeholder 5" descr="A yellow box with black text and yellow arrow&#10;&#10;AI-generated content may be incorrect.">
            <a:extLst>
              <a:ext uri="{FF2B5EF4-FFF2-40B4-BE49-F238E27FC236}">
                <a16:creationId xmlns:a16="http://schemas.microsoft.com/office/drawing/2014/main" id="{CCE43851-14BE-7428-28AA-DE2990D6D9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81"/>
          <a:stretch/>
        </p:blipFill>
        <p:spPr>
          <a:xfrm>
            <a:off x="623886" y="2091532"/>
            <a:ext cx="10185273" cy="409336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41574-BD7A-C91A-78AB-B0B1C842F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F0F6CB-378E-3399-7A9F-94854B484D29}"/>
              </a:ext>
            </a:extLst>
          </p:cNvPr>
          <p:cNvSpPr txBox="1"/>
          <p:nvPr/>
        </p:nvSpPr>
        <p:spPr>
          <a:xfrm>
            <a:off x="1039590" y="1552496"/>
            <a:ext cx="60936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sz="1800" dirty="0">
                <a:solidFill>
                  <a:srgbClr val="263038"/>
                </a:solidFill>
                <a:effectLst/>
                <a:latin typeface="Calibri" panose="020F0502020204030204" pitchFamily="34" charset="0"/>
              </a:rPr>
              <a:t>Bucket size: 3</a:t>
            </a:r>
          </a:p>
          <a:p>
            <a:r>
              <a:rPr lang="en-HK" sz="1800" dirty="0">
                <a:solidFill>
                  <a:srgbClr val="263038"/>
                </a:solidFill>
                <a:effectLst/>
                <a:latin typeface="Calibri" panose="020F0502020204030204" pitchFamily="34" charset="0"/>
              </a:rPr>
              <a:t>Hash Function returns first X bits. </a:t>
            </a:r>
            <a:endParaRPr lang="en-HK" sz="1800" dirty="0">
              <a:solidFill>
                <a:srgbClr val="263038"/>
              </a:solidFill>
              <a:effectLst/>
              <a:latin typeface="ArialMT"/>
            </a:endParaRPr>
          </a:p>
        </p:txBody>
      </p:sp>
    </p:spTree>
    <p:extLst>
      <p:ext uri="{BB962C8B-B14F-4D97-AF65-F5344CB8AC3E}">
        <p14:creationId xmlns:p14="http://schemas.microsoft.com/office/powerpoint/2010/main" val="2848771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7D2974-7E20-7F32-D26B-452C9EBAF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19</a:t>
            </a:fld>
            <a:endParaRPr lang="zh-CN" altLang="en-US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9A9795D-EA08-359B-EE7F-4F3057591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787" y="528636"/>
            <a:ext cx="8723152" cy="58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037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1A94E-A779-C510-64A6-9A499AFC8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B+ Tree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F2506-F678-AE6C-7279-652F62707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2</a:t>
            </a:fld>
            <a:endParaRPr lang="zh-CN" altLang="en-US"/>
          </a:p>
        </p:txBody>
      </p:sp>
      <p:pic>
        <p:nvPicPr>
          <p:cNvPr id="10" name="Content Placeholder 9" descr="A diagram of a tree&#10;&#10;AI-generated content may be incorrect.">
            <a:extLst>
              <a:ext uri="{FF2B5EF4-FFF2-40B4-BE49-F238E27FC236}">
                <a16:creationId xmlns:a16="http://schemas.microsoft.com/office/drawing/2014/main" id="{8AEBF558-D764-6AC0-B22F-5B9A45DB1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40527"/>
            <a:ext cx="9356074" cy="5365984"/>
          </a:xfr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6CEA898-C0C5-8187-C6AA-E782779568AF}"/>
              </a:ext>
            </a:extLst>
          </p:cNvPr>
          <p:cNvSpPr/>
          <p:nvPr/>
        </p:nvSpPr>
        <p:spPr>
          <a:xfrm>
            <a:off x="5200650" y="1971675"/>
            <a:ext cx="2314575" cy="4714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708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0F0E1C-AC61-6514-E09F-14CE9401B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20</a:t>
            </a:fld>
            <a:endParaRPr lang="zh-CN" altLang="en-US"/>
          </a:p>
        </p:txBody>
      </p:sp>
      <p:pic>
        <p:nvPicPr>
          <p:cNvPr id="6" name="Picture 5" descr="A screenshot of a diagram&#10;&#10;AI-generated content may be incorrect.">
            <a:extLst>
              <a:ext uri="{FF2B5EF4-FFF2-40B4-BE49-F238E27FC236}">
                <a16:creationId xmlns:a16="http://schemas.microsoft.com/office/drawing/2014/main" id="{22F4DF57-AEA8-29E1-9603-5E7A4DC0F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7037"/>
            <a:ext cx="9768070" cy="592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8397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2F9EC5-0462-0426-12E3-05BF32A03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21</a:t>
            </a:fld>
            <a:endParaRPr lang="zh-CN" altLang="en-US"/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7A5011E-AA1D-5459-EF24-8254EB12E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48" y="601605"/>
            <a:ext cx="10294503" cy="53404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C89E272-1460-8BED-9374-EBA683E2964A}"/>
              </a:ext>
            </a:extLst>
          </p:cNvPr>
          <p:cNvSpPr txBox="1"/>
          <p:nvPr/>
        </p:nvSpPr>
        <p:spPr>
          <a:xfrm>
            <a:off x="5954485" y="2481943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00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0455B8-BA55-3704-7A3A-0E55B8BC2AFD}"/>
              </a:ext>
            </a:extLst>
          </p:cNvPr>
          <p:cNvSpPr txBox="1"/>
          <p:nvPr/>
        </p:nvSpPr>
        <p:spPr>
          <a:xfrm>
            <a:off x="5954485" y="3059668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01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188911-8475-AC52-F920-A3DC77DFD366}"/>
              </a:ext>
            </a:extLst>
          </p:cNvPr>
          <p:cNvSpPr txBox="1"/>
          <p:nvPr/>
        </p:nvSpPr>
        <p:spPr>
          <a:xfrm>
            <a:off x="8109856" y="4082926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100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66682DB-406B-1453-399C-24ED6A56BEDA}"/>
              </a:ext>
            </a:extLst>
          </p:cNvPr>
          <p:cNvSpPr txBox="1"/>
          <p:nvPr/>
        </p:nvSpPr>
        <p:spPr>
          <a:xfrm>
            <a:off x="8109856" y="4681871"/>
            <a:ext cx="15488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101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D7714E-AC42-430E-697A-F28D846FE630}"/>
              </a:ext>
            </a:extLst>
          </p:cNvPr>
          <p:cNvSpPr txBox="1"/>
          <p:nvPr/>
        </p:nvSpPr>
        <p:spPr>
          <a:xfrm>
            <a:off x="5954485" y="5226156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Start with 11</a:t>
            </a:r>
          </a:p>
        </p:txBody>
      </p:sp>
    </p:spTree>
    <p:extLst>
      <p:ext uri="{BB962C8B-B14F-4D97-AF65-F5344CB8AC3E}">
        <p14:creationId xmlns:p14="http://schemas.microsoft.com/office/powerpoint/2010/main" val="1829083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60F51360-9914-41B6-B224-5493085BD686}"/>
              </a:ext>
            </a:extLst>
          </p:cNvPr>
          <p:cNvSpPr/>
          <p:nvPr/>
        </p:nvSpPr>
        <p:spPr>
          <a:xfrm>
            <a:off x="0" y="5318620"/>
            <a:ext cx="12113703" cy="1539380"/>
          </a:xfrm>
          <a:prstGeom prst="rtTriangle">
            <a:avLst/>
          </a:prstGeom>
          <a:gradFill flip="none" rotWithShape="1">
            <a:gsLst>
              <a:gs pos="0">
                <a:srgbClr val="97195B">
                  <a:shade val="30000"/>
                  <a:satMod val="115000"/>
                </a:srgbClr>
              </a:gs>
              <a:gs pos="50000">
                <a:srgbClr val="97195B">
                  <a:shade val="67500"/>
                  <a:satMod val="115000"/>
                </a:srgbClr>
              </a:gs>
              <a:gs pos="100000">
                <a:srgbClr val="97195B">
                  <a:shade val="100000"/>
                  <a:satMod val="115000"/>
                </a:srgbClr>
              </a:gs>
            </a:gsLst>
            <a:lin ang="13500000" scaled="1"/>
            <a:tileRect/>
          </a:gradFill>
          <a:ln>
            <a:solidFill>
              <a:srgbClr val="751C5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 descr="Logo of City University of Hong Kong .svg">
            <a:extLst>
              <a:ext uri="{FF2B5EF4-FFF2-40B4-BE49-F238E27FC236}">
                <a16:creationId xmlns:a16="http://schemas.microsoft.com/office/drawing/2014/main" id="{B7A097E9-F579-431B-97B3-E87E1E775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7920" y="83698"/>
            <a:ext cx="1996440" cy="1263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EED1BF3-56FD-48E0-8983-C1531BD720F6}"/>
              </a:ext>
            </a:extLst>
          </p:cNvPr>
          <p:cNvSpPr/>
          <p:nvPr/>
        </p:nvSpPr>
        <p:spPr>
          <a:xfrm>
            <a:off x="2236714" y="2967335"/>
            <a:ext cx="77185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Thanks for your attention!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76AA293-C290-4B2F-9255-07991B119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>
                <a:latin typeface="Calibri" panose="020F0502020204030204" pitchFamily="34" charset="0"/>
                <a:cs typeface="Calibri" panose="020F0502020204030204" pitchFamily="34" charset="0"/>
              </a:rPr>
              <a:t>22</a:t>
            </a:fld>
            <a:endParaRPr lang="zh-CN" altLang="en-US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24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DEE47-F5A7-86C4-2B3A-A3D9345CD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B+ Tree Insertion</a:t>
            </a:r>
          </a:p>
        </p:txBody>
      </p:sp>
      <p:pic>
        <p:nvPicPr>
          <p:cNvPr id="6" name="Content Placeholder 5" descr="A close-up of a computer code&#10;&#10;AI-generated content may be incorrect.">
            <a:extLst>
              <a:ext uri="{FF2B5EF4-FFF2-40B4-BE49-F238E27FC236}">
                <a16:creationId xmlns:a16="http://schemas.microsoft.com/office/drawing/2014/main" id="{E877CF05-03CC-E898-EDBF-BAD145008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0880" y="1431392"/>
            <a:ext cx="8211320" cy="510752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96C661-4E46-6A86-02AA-F78515654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214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4BDD9-A4FB-D2F1-7898-D21D1C781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Insert 8</a:t>
            </a:r>
            <a:r>
              <a:rPr lang="zh-CN" altLang="en-US" dirty="0"/>
              <a:t>*</a:t>
            </a:r>
            <a:r>
              <a:rPr lang="en-US" dirty="0"/>
              <a:t> into Example B+ Tree </a:t>
            </a:r>
          </a:p>
        </p:txBody>
      </p:sp>
      <p:pic>
        <p:nvPicPr>
          <p:cNvPr id="6" name="Content Placeholder 5" descr="A diagram of a crossword puzzle&#10;&#10;AI-generated content may be incorrect.">
            <a:extLst>
              <a:ext uri="{FF2B5EF4-FFF2-40B4-BE49-F238E27FC236}">
                <a16:creationId xmlns:a16="http://schemas.microsoft.com/office/drawing/2014/main" id="{6328B627-E3FB-375F-4F9B-B3373AE29C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49375"/>
            <a:ext cx="10681510" cy="534828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EB45F2-0547-69D5-4243-254BC1FB4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950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B1CA2-5C74-7473-A635-8B8344119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Inserting 8* into Example B+ Tree </a:t>
            </a:r>
          </a:p>
        </p:txBody>
      </p:sp>
      <p:pic>
        <p:nvPicPr>
          <p:cNvPr id="6" name="Content Placeholder 5" descr="A diagram of a root system&#10;&#10;AI-generated content may be incorrect.">
            <a:extLst>
              <a:ext uri="{FF2B5EF4-FFF2-40B4-BE49-F238E27FC236}">
                <a16:creationId xmlns:a16="http://schemas.microsoft.com/office/drawing/2014/main" id="{4A142DF3-FD46-6F21-8F64-11DFDC80A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3" t="4341"/>
          <a:stretch/>
        </p:blipFill>
        <p:spPr>
          <a:xfrm>
            <a:off x="1300625" y="1399807"/>
            <a:ext cx="9590749" cy="524742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69B056-2B15-774E-50B3-DBED54FA8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6653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BDB1F-DE15-8317-6067-823A29840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B+ Tree Deletion</a:t>
            </a:r>
          </a:p>
        </p:txBody>
      </p:sp>
      <p:pic>
        <p:nvPicPr>
          <p:cNvPr id="6" name="Content Placeholder 5" descr="A close-up of a white background&#10;&#10;AI-generated content may be incorrect.">
            <a:extLst>
              <a:ext uri="{FF2B5EF4-FFF2-40B4-BE49-F238E27FC236}">
                <a16:creationId xmlns:a16="http://schemas.microsoft.com/office/drawing/2014/main" id="{69418E94-A322-CE2F-7A0E-C1BDABF8EE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62101"/>
            <a:ext cx="10262450" cy="4794249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736E8C-A467-7138-A080-336F07291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0764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E6BA-B818-67DE-0167-95054DDC6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Delete 19</a:t>
            </a:r>
            <a:r>
              <a:rPr lang="zh-CN" altLang="en-US" dirty="0"/>
              <a:t>*</a:t>
            </a:r>
            <a:r>
              <a:rPr lang="en-US" dirty="0"/>
              <a:t> and 20</a:t>
            </a:r>
            <a:r>
              <a:rPr lang="zh-CN" altLang="en-US" dirty="0"/>
              <a:t>*</a:t>
            </a:r>
            <a:r>
              <a:rPr lang="en-US" dirty="0"/>
              <a:t> From B+ Tree</a:t>
            </a:r>
          </a:p>
        </p:txBody>
      </p:sp>
      <p:pic>
        <p:nvPicPr>
          <p:cNvPr id="6" name="Content Placeholder 5" descr="A diagram of a tree&#10;&#10;AI-generated content may be incorrect.">
            <a:extLst>
              <a:ext uri="{FF2B5EF4-FFF2-40B4-BE49-F238E27FC236}">
                <a16:creationId xmlns:a16="http://schemas.microsoft.com/office/drawing/2014/main" id="{43C9ECCB-8F63-D98C-94B5-B5918F6A8A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82" y="1690688"/>
            <a:ext cx="10800018" cy="456803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BE39D-876C-F1FB-A488-6D43C918F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565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3D3B3-2D5C-FAA4-D83F-B24AC46D1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Tree After (Inserting 8</a:t>
            </a:r>
            <a:r>
              <a:rPr lang="zh-CN" altLang="en-US" dirty="0"/>
              <a:t>*</a:t>
            </a:r>
            <a:r>
              <a:rPr lang="en-US" dirty="0"/>
              <a:t>, Then) Deleting 19</a:t>
            </a:r>
            <a:r>
              <a:rPr lang="zh-CN" altLang="en-US" dirty="0"/>
              <a:t>*</a:t>
            </a:r>
            <a:r>
              <a:rPr lang="en-US" dirty="0"/>
              <a:t> and 20</a:t>
            </a:r>
            <a:r>
              <a:rPr lang="zh-CN" altLang="en-US" dirty="0"/>
              <a:t>*</a:t>
            </a:r>
            <a:r>
              <a:rPr lang="en-US" dirty="0"/>
              <a:t> ... </a:t>
            </a:r>
          </a:p>
        </p:txBody>
      </p:sp>
      <p:pic>
        <p:nvPicPr>
          <p:cNvPr id="6" name="Content Placeholder 5" descr="A diagram of a diagram&#10;&#10;AI-generated content may be incorrect.">
            <a:extLst>
              <a:ext uri="{FF2B5EF4-FFF2-40B4-BE49-F238E27FC236}">
                <a16:creationId xmlns:a16="http://schemas.microsoft.com/office/drawing/2014/main" id="{CCDD66D9-D21F-A23A-99BA-A09FD4A559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2"/>
          <a:stretch/>
        </p:blipFill>
        <p:spPr>
          <a:xfrm>
            <a:off x="957262" y="1690688"/>
            <a:ext cx="9615488" cy="513420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87FEF-CCC0-286D-D26A-55657A990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027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55131-C540-E4DD-81E0-2630A3D61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… And Then</a:t>
            </a:r>
            <a:r>
              <a:rPr lang="zh-CN" altLang="en-US" dirty="0"/>
              <a:t> </a:t>
            </a:r>
            <a:r>
              <a:rPr lang="en-US" altLang="zh-CN" dirty="0"/>
              <a:t>Deleting 24</a:t>
            </a:r>
            <a:r>
              <a:rPr lang="zh-CN" altLang="en-US" dirty="0"/>
              <a:t>*</a:t>
            </a:r>
            <a:endParaRPr lang="en-US" dirty="0"/>
          </a:p>
        </p:txBody>
      </p:sp>
      <p:pic>
        <p:nvPicPr>
          <p:cNvPr id="6" name="Content Placeholder 5" descr="A diagram of a diagram&#10;&#10;AI-generated content may be incorrect.">
            <a:extLst>
              <a:ext uri="{FF2B5EF4-FFF2-40B4-BE49-F238E27FC236}">
                <a16:creationId xmlns:a16="http://schemas.microsoft.com/office/drawing/2014/main" id="{DD3EB911-9108-9AB3-EFFC-412820BDC0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25" y="1376229"/>
            <a:ext cx="9773973" cy="529458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A85F5-734E-4F43-693F-3E0881B94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99462D-D873-47C0-B287-693A0FDAC09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0646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13135</TotalTime>
  <Words>176</Words>
  <Application>Microsoft Macintosh PowerPoint</Application>
  <PresentationFormat>Widescreen</PresentationFormat>
  <Paragraphs>51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ArialMT</vt:lpstr>
      <vt:lpstr>等线</vt:lpstr>
      <vt:lpstr>等线 Light</vt:lpstr>
      <vt:lpstr>Arial</vt:lpstr>
      <vt:lpstr>Calibri</vt:lpstr>
      <vt:lpstr>Office Theme</vt:lpstr>
      <vt:lpstr>Lecture 12:  Exercises</vt:lpstr>
      <vt:lpstr>Exercise: B+ Tree</vt:lpstr>
      <vt:lpstr>Review: B+ Tree Insertion</vt:lpstr>
      <vt:lpstr>Exercise: Insert 8* into Example B+ Tree </vt:lpstr>
      <vt:lpstr>Exercise: Inserting 8* into Example B+ Tree </vt:lpstr>
      <vt:lpstr>Review: B+ Tree Deletion</vt:lpstr>
      <vt:lpstr>Exercise: Delete 19* and 20* From B+ Tree</vt:lpstr>
      <vt:lpstr>Example Tree After (Inserting 8*, Then) Deleting 19* and 20* ... </vt:lpstr>
      <vt:lpstr>… And Then Deleting 24*</vt:lpstr>
      <vt:lpstr>Regular Expressions</vt:lpstr>
      <vt:lpstr>Regular Expressions</vt:lpstr>
      <vt:lpstr>Regular Expressions</vt:lpstr>
      <vt:lpstr>Regular Expressions</vt:lpstr>
      <vt:lpstr>Regular Expressions</vt:lpstr>
      <vt:lpstr>Regular Expressions</vt:lpstr>
      <vt:lpstr>Regular Expressions</vt:lpstr>
      <vt:lpstr>Exercise: Regular Expression</vt:lpstr>
      <vt:lpstr>Exercise: Dynamic Hashing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LIU Shuqi</dc:creator>
  <cp:lastModifiedBy>Yifan 张祎凡</cp:lastModifiedBy>
  <cp:revision>1237</cp:revision>
  <dcterms:created xsi:type="dcterms:W3CDTF">2021-10-14T03:39:06Z</dcterms:created>
  <dcterms:modified xsi:type="dcterms:W3CDTF">2025-04-23T03:43:41Z</dcterms:modified>
</cp:coreProperties>
</file>

<file path=docProps/thumbnail.jpeg>
</file>